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60" r:id="rId2"/>
  </p:sldIdLst>
  <p:sldSz cx="6858000" cy="9906000" type="A4"/>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162" autoAdjust="0"/>
    <p:restoredTop sz="94660"/>
  </p:normalViewPr>
  <p:slideViewPr>
    <p:cSldViewPr snapToGrid="0">
      <p:cViewPr varScale="1">
        <p:scale>
          <a:sx n="78" d="100"/>
          <a:sy n="78" d="100"/>
        </p:scale>
        <p:origin x="304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5CDBD393-008C-4CC2-B3F8-8FAD1E119D31}" type="datetimeFigureOut">
              <a:rPr kumimoji="1" lang="ja-JP" altLang="en-US" smtClean="0"/>
              <a:t>2026/5/22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27603EC-2C69-4FCA-B808-6439F90890AF}" type="slidenum">
              <a:rPr kumimoji="1" lang="ja-JP" altLang="en-US" smtClean="0"/>
              <a:t>‹#›</a:t>
            </a:fld>
            <a:endParaRPr kumimoji="1" lang="ja-JP" altLang="en-US"/>
          </a:p>
        </p:txBody>
      </p:sp>
    </p:spTree>
    <p:extLst>
      <p:ext uri="{BB962C8B-B14F-4D97-AF65-F5344CB8AC3E}">
        <p14:creationId xmlns:p14="http://schemas.microsoft.com/office/powerpoint/2010/main" val="13560466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CDBD393-008C-4CC2-B3F8-8FAD1E119D31}" type="datetimeFigureOut">
              <a:rPr kumimoji="1" lang="ja-JP" altLang="en-US" smtClean="0"/>
              <a:t>2026/5/22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27603EC-2C69-4FCA-B808-6439F90890AF}" type="slidenum">
              <a:rPr kumimoji="1" lang="ja-JP" altLang="en-US" smtClean="0"/>
              <a:t>‹#›</a:t>
            </a:fld>
            <a:endParaRPr kumimoji="1" lang="ja-JP" altLang="en-US"/>
          </a:p>
        </p:txBody>
      </p:sp>
    </p:spTree>
    <p:extLst>
      <p:ext uri="{BB962C8B-B14F-4D97-AF65-F5344CB8AC3E}">
        <p14:creationId xmlns:p14="http://schemas.microsoft.com/office/powerpoint/2010/main" val="1912712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CDBD393-008C-4CC2-B3F8-8FAD1E119D31}" type="datetimeFigureOut">
              <a:rPr kumimoji="1" lang="ja-JP" altLang="en-US" smtClean="0"/>
              <a:t>2026/5/22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27603EC-2C69-4FCA-B808-6439F90890AF}" type="slidenum">
              <a:rPr kumimoji="1" lang="ja-JP" altLang="en-US" smtClean="0"/>
              <a:t>‹#›</a:t>
            </a:fld>
            <a:endParaRPr kumimoji="1" lang="ja-JP" altLang="en-US"/>
          </a:p>
        </p:txBody>
      </p:sp>
    </p:spTree>
    <p:extLst>
      <p:ext uri="{BB962C8B-B14F-4D97-AF65-F5344CB8AC3E}">
        <p14:creationId xmlns:p14="http://schemas.microsoft.com/office/powerpoint/2010/main" val="38061676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CDBD393-008C-4CC2-B3F8-8FAD1E119D31}" type="datetimeFigureOut">
              <a:rPr kumimoji="1" lang="ja-JP" altLang="en-US" smtClean="0"/>
              <a:t>2026/5/22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27603EC-2C69-4FCA-B808-6439F90890AF}" type="slidenum">
              <a:rPr kumimoji="1" lang="ja-JP" altLang="en-US" smtClean="0"/>
              <a:t>‹#›</a:t>
            </a:fld>
            <a:endParaRPr kumimoji="1" lang="ja-JP" altLang="en-US"/>
          </a:p>
        </p:txBody>
      </p:sp>
    </p:spTree>
    <p:extLst>
      <p:ext uri="{BB962C8B-B14F-4D97-AF65-F5344CB8AC3E}">
        <p14:creationId xmlns:p14="http://schemas.microsoft.com/office/powerpoint/2010/main" val="8085052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CDBD393-008C-4CC2-B3F8-8FAD1E119D31}" type="datetimeFigureOut">
              <a:rPr kumimoji="1" lang="ja-JP" altLang="en-US" smtClean="0"/>
              <a:t>2026/5/22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27603EC-2C69-4FCA-B808-6439F90890AF}" type="slidenum">
              <a:rPr kumimoji="1" lang="ja-JP" altLang="en-US" smtClean="0"/>
              <a:t>‹#›</a:t>
            </a:fld>
            <a:endParaRPr kumimoji="1" lang="ja-JP" altLang="en-US"/>
          </a:p>
        </p:txBody>
      </p:sp>
    </p:spTree>
    <p:extLst>
      <p:ext uri="{BB962C8B-B14F-4D97-AF65-F5344CB8AC3E}">
        <p14:creationId xmlns:p14="http://schemas.microsoft.com/office/powerpoint/2010/main" val="24207817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5CDBD393-008C-4CC2-B3F8-8FAD1E119D31}" type="datetimeFigureOut">
              <a:rPr kumimoji="1" lang="ja-JP" altLang="en-US" smtClean="0"/>
              <a:t>2026/5/22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27603EC-2C69-4FCA-B808-6439F90890AF}" type="slidenum">
              <a:rPr kumimoji="1" lang="ja-JP" altLang="en-US" smtClean="0"/>
              <a:t>‹#›</a:t>
            </a:fld>
            <a:endParaRPr kumimoji="1" lang="ja-JP" altLang="en-US"/>
          </a:p>
        </p:txBody>
      </p:sp>
    </p:spTree>
    <p:extLst>
      <p:ext uri="{BB962C8B-B14F-4D97-AF65-F5344CB8AC3E}">
        <p14:creationId xmlns:p14="http://schemas.microsoft.com/office/powerpoint/2010/main" val="9276603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5CDBD393-008C-4CC2-B3F8-8FAD1E119D31}" type="datetimeFigureOut">
              <a:rPr kumimoji="1" lang="ja-JP" altLang="en-US" smtClean="0"/>
              <a:t>2026/5/22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B27603EC-2C69-4FCA-B808-6439F90890AF}" type="slidenum">
              <a:rPr kumimoji="1" lang="ja-JP" altLang="en-US" smtClean="0"/>
              <a:t>‹#›</a:t>
            </a:fld>
            <a:endParaRPr kumimoji="1" lang="ja-JP" altLang="en-US"/>
          </a:p>
        </p:txBody>
      </p:sp>
    </p:spTree>
    <p:extLst>
      <p:ext uri="{BB962C8B-B14F-4D97-AF65-F5344CB8AC3E}">
        <p14:creationId xmlns:p14="http://schemas.microsoft.com/office/powerpoint/2010/main" val="40713732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5CDBD393-008C-4CC2-B3F8-8FAD1E119D31}" type="datetimeFigureOut">
              <a:rPr kumimoji="1" lang="ja-JP" altLang="en-US" smtClean="0"/>
              <a:t>2026/5/22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B27603EC-2C69-4FCA-B808-6439F90890AF}" type="slidenum">
              <a:rPr kumimoji="1" lang="ja-JP" altLang="en-US" smtClean="0"/>
              <a:t>‹#›</a:t>
            </a:fld>
            <a:endParaRPr kumimoji="1" lang="ja-JP" altLang="en-US"/>
          </a:p>
        </p:txBody>
      </p:sp>
    </p:spTree>
    <p:extLst>
      <p:ext uri="{BB962C8B-B14F-4D97-AF65-F5344CB8AC3E}">
        <p14:creationId xmlns:p14="http://schemas.microsoft.com/office/powerpoint/2010/main" val="18457045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DBD393-008C-4CC2-B3F8-8FAD1E119D31}" type="datetimeFigureOut">
              <a:rPr kumimoji="1" lang="ja-JP" altLang="en-US" smtClean="0"/>
              <a:t>2026/5/22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B27603EC-2C69-4FCA-B808-6439F90890AF}" type="slidenum">
              <a:rPr kumimoji="1" lang="ja-JP" altLang="en-US" smtClean="0"/>
              <a:t>‹#›</a:t>
            </a:fld>
            <a:endParaRPr kumimoji="1" lang="ja-JP" altLang="en-US"/>
          </a:p>
        </p:txBody>
      </p:sp>
    </p:spTree>
    <p:extLst>
      <p:ext uri="{BB962C8B-B14F-4D97-AF65-F5344CB8AC3E}">
        <p14:creationId xmlns:p14="http://schemas.microsoft.com/office/powerpoint/2010/main" val="6227099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CDBD393-008C-4CC2-B3F8-8FAD1E119D31}" type="datetimeFigureOut">
              <a:rPr kumimoji="1" lang="ja-JP" altLang="en-US" smtClean="0"/>
              <a:t>2026/5/22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27603EC-2C69-4FCA-B808-6439F90890AF}" type="slidenum">
              <a:rPr kumimoji="1" lang="ja-JP" altLang="en-US" smtClean="0"/>
              <a:t>‹#›</a:t>
            </a:fld>
            <a:endParaRPr kumimoji="1" lang="ja-JP" altLang="en-US"/>
          </a:p>
        </p:txBody>
      </p:sp>
    </p:spTree>
    <p:extLst>
      <p:ext uri="{BB962C8B-B14F-4D97-AF65-F5344CB8AC3E}">
        <p14:creationId xmlns:p14="http://schemas.microsoft.com/office/powerpoint/2010/main" val="9341088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CDBD393-008C-4CC2-B3F8-8FAD1E119D31}" type="datetimeFigureOut">
              <a:rPr kumimoji="1" lang="ja-JP" altLang="en-US" smtClean="0"/>
              <a:t>2026/5/22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27603EC-2C69-4FCA-B808-6439F90890AF}" type="slidenum">
              <a:rPr kumimoji="1" lang="ja-JP" altLang="en-US" smtClean="0"/>
              <a:t>‹#›</a:t>
            </a:fld>
            <a:endParaRPr kumimoji="1" lang="ja-JP" altLang="en-US"/>
          </a:p>
        </p:txBody>
      </p:sp>
    </p:spTree>
    <p:extLst>
      <p:ext uri="{BB962C8B-B14F-4D97-AF65-F5344CB8AC3E}">
        <p14:creationId xmlns:p14="http://schemas.microsoft.com/office/powerpoint/2010/main" val="11043258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5CDBD393-008C-4CC2-B3F8-8FAD1E119D31}" type="datetimeFigureOut">
              <a:rPr kumimoji="1" lang="ja-JP" altLang="en-US" smtClean="0"/>
              <a:t>2026/5/22</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B27603EC-2C69-4FCA-B808-6439F90890AF}" type="slidenum">
              <a:rPr kumimoji="1" lang="ja-JP" altLang="en-US" smtClean="0"/>
              <a:t>‹#›</a:t>
            </a:fld>
            <a:endParaRPr kumimoji="1" lang="ja-JP" altLang="en-US"/>
          </a:p>
        </p:txBody>
      </p:sp>
    </p:spTree>
    <p:extLst>
      <p:ext uri="{BB962C8B-B14F-4D97-AF65-F5344CB8AC3E}">
        <p14:creationId xmlns:p14="http://schemas.microsoft.com/office/powerpoint/2010/main" val="238618347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86355" y="298556"/>
            <a:ext cx="6700674" cy="584775"/>
          </a:xfrm>
          <a:prstGeom prst="rect">
            <a:avLst/>
          </a:prstGeom>
          <a:solidFill>
            <a:schemeClr val="bg1"/>
          </a:solidFill>
        </p:spPr>
        <p:txBody>
          <a:bodyPr wrap="square" rtlCol="0">
            <a:spAutoFit/>
          </a:bodyPr>
          <a:lstStyle/>
          <a:p>
            <a:pPr algn="ctr"/>
            <a:r>
              <a:rPr lang="ja-JP" altLang="en-US" sz="3200" b="1" dirty="0">
                <a:solidFill>
                  <a:schemeClr val="accent5"/>
                </a:solidFill>
              </a:rPr>
              <a:t>支援機関等向け施設見学会のご案内</a:t>
            </a:r>
            <a:endParaRPr kumimoji="1" lang="ja-JP" altLang="en-US" sz="3200" b="1" dirty="0">
              <a:solidFill>
                <a:schemeClr val="accent5"/>
              </a:solidFill>
            </a:endParaRPr>
          </a:p>
        </p:txBody>
      </p:sp>
      <p:graphicFrame>
        <p:nvGraphicFramePr>
          <p:cNvPr id="6" name="表 5"/>
          <p:cNvGraphicFramePr>
            <a:graphicFrameLocks noGrp="1"/>
          </p:cNvGraphicFramePr>
          <p:nvPr>
            <p:extLst>
              <p:ext uri="{D42A27DB-BD31-4B8C-83A1-F6EECF244321}">
                <p14:modId xmlns:p14="http://schemas.microsoft.com/office/powerpoint/2010/main" val="354939486"/>
              </p:ext>
            </p:extLst>
          </p:nvPr>
        </p:nvGraphicFramePr>
        <p:xfrm>
          <a:off x="239453" y="7374708"/>
          <a:ext cx="6394478" cy="924904"/>
        </p:xfrm>
        <a:graphic>
          <a:graphicData uri="http://schemas.openxmlformats.org/drawingml/2006/table">
            <a:tbl>
              <a:tblPr firstRow="1" bandRow="1">
                <a:tableStyleId>{D7AC3CCA-C797-4891-BE02-D94E43425B78}</a:tableStyleId>
              </a:tblPr>
              <a:tblGrid>
                <a:gridCol w="1457091">
                  <a:extLst>
                    <a:ext uri="{9D8B030D-6E8A-4147-A177-3AD203B41FA5}">
                      <a16:colId xmlns:a16="http://schemas.microsoft.com/office/drawing/2014/main" val="20000"/>
                    </a:ext>
                  </a:extLst>
                </a:gridCol>
                <a:gridCol w="4937387">
                  <a:extLst>
                    <a:ext uri="{9D8B030D-6E8A-4147-A177-3AD203B41FA5}">
                      <a16:colId xmlns:a16="http://schemas.microsoft.com/office/drawing/2014/main" val="20001"/>
                    </a:ext>
                  </a:extLst>
                </a:gridCol>
              </a:tblGrid>
              <a:tr h="284824">
                <a:tc>
                  <a:txBody>
                    <a:bodyPr/>
                    <a:lstStyle/>
                    <a:p>
                      <a:pPr algn="dist"/>
                      <a:r>
                        <a:rPr kumimoji="1" lang="ja-JP" altLang="en-US" sz="1200" b="1" dirty="0"/>
                        <a:t>事業所名</a:t>
                      </a:r>
                    </a:p>
                  </a:txBody>
                  <a:tcPr anchor="ctr">
                    <a:solidFill>
                      <a:schemeClr val="accent1">
                        <a:lumMod val="20000"/>
                        <a:lumOff val="80000"/>
                      </a:schemeClr>
                    </a:solidFill>
                  </a:tcPr>
                </a:tc>
                <a:tc>
                  <a:txBody>
                    <a:bodyPr/>
                    <a:lstStyle/>
                    <a:p>
                      <a:endParaRPr kumimoji="1" lang="ja-JP" altLang="en-US" sz="1200" dirty="0"/>
                    </a:p>
                  </a:txBody>
                  <a:tcPr>
                    <a:solidFill>
                      <a:schemeClr val="bg1"/>
                    </a:solidFill>
                  </a:tcPr>
                </a:tc>
                <a:extLst>
                  <a:ext uri="{0D108BD9-81ED-4DB2-BD59-A6C34878D82A}">
                    <a16:rowId xmlns:a16="http://schemas.microsoft.com/office/drawing/2014/main" val="10000"/>
                  </a:ext>
                </a:extLst>
              </a:tr>
              <a:tr h="554194">
                <a:tc>
                  <a:txBody>
                    <a:bodyPr/>
                    <a:lstStyle/>
                    <a:p>
                      <a:pPr algn="dist"/>
                      <a:r>
                        <a:rPr kumimoji="1" lang="ja-JP" altLang="en-US" sz="1200" b="1" dirty="0"/>
                        <a:t>所在地</a:t>
                      </a:r>
                      <a:endParaRPr kumimoji="1" lang="ja-JP" altLang="en-US" sz="1200" b="1" dirty="0">
                        <a:solidFill>
                          <a:schemeClr val="bg1">
                            <a:lumMod val="95000"/>
                          </a:schemeClr>
                        </a:solidFill>
                      </a:endParaRPr>
                    </a:p>
                  </a:txBody>
                  <a:tcPr anchor="ctr">
                    <a:solidFill>
                      <a:schemeClr val="accent1">
                        <a:lumMod val="20000"/>
                        <a:lumOff val="80000"/>
                      </a:schemeClr>
                    </a:solidFill>
                  </a:tcPr>
                </a:tc>
                <a:tc>
                  <a:txBody>
                    <a:bodyPr/>
                    <a:lstStyle/>
                    <a:p>
                      <a:r>
                        <a:rPr kumimoji="1" lang="ja-JP" altLang="en-US" sz="1200" dirty="0"/>
                        <a:t>〒</a:t>
                      </a:r>
                      <a:endParaRPr kumimoji="1" lang="en-US" altLang="ja-JP" sz="1200" dirty="0"/>
                    </a:p>
                    <a:p>
                      <a:endParaRPr kumimoji="1" lang="en-US" altLang="ja-JP" sz="1200" dirty="0"/>
                    </a:p>
                    <a:p>
                      <a:r>
                        <a:rPr kumimoji="1" lang="ja-JP" altLang="en-US" sz="1200" dirty="0"/>
                        <a:t>　　　　　　　　　　　　　　　　　　　　☎　　　　　　　　－　　　　　　－</a:t>
                      </a:r>
                    </a:p>
                  </a:txBody>
                  <a:tcPr>
                    <a:solidFill>
                      <a:schemeClr val="bg1"/>
                    </a:solidFill>
                  </a:tcPr>
                </a:tc>
                <a:extLst>
                  <a:ext uri="{0D108BD9-81ED-4DB2-BD59-A6C34878D82A}">
                    <a16:rowId xmlns:a16="http://schemas.microsoft.com/office/drawing/2014/main" val="10001"/>
                  </a:ext>
                </a:extLst>
              </a:tr>
            </a:tbl>
          </a:graphicData>
        </a:graphic>
      </p:graphicFrame>
      <p:cxnSp>
        <p:nvCxnSpPr>
          <p:cNvPr id="28" name="直線コネクタ 27"/>
          <p:cNvCxnSpPr/>
          <p:nvPr/>
        </p:nvCxnSpPr>
        <p:spPr>
          <a:xfrm>
            <a:off x="294723" y="7234124"/>
            <a:ext cx="6079794" cy="0"/>
          </a:xfrm>
          <a:prstGeom prst="line">
            <a:avLst/>
          </a:prstGeom>
          <a:ln>
            <a:noFill/>
            <a:prstDash val="lgDash"/>
          </a:ln>
        </p:spPr>
        <p:style>
          <a:lnRef idx="1">
            <a:schemeClr val="accent1"/>
          </a:lnRef>
          <a:fillRef idx="0">
            <a:schemeClr val="accent1"/>
          </a:fillRef>
          <a:effectRef idx="0">
            <a:schemeClr val="accent1"/>
          </a:effectRef>
          <a:fontRef idx="minor">
            <a:schemeClr val="tx1"/>
          </a:fontRef>
        </p:style>
      </p:cxnSp>
      <p:sp>
        <p:nvSpPr>
          <p:cNvPr id="25" name="テキスト ボックス 24"/>
          <p:cNvSpPr txBox="1"/>
          <p:nvPr/>
        </p:nvSpPr>
        <p:spPr>
          <a:xfrm>
            <a:off x="962551" y="9369455"/>
            <a:ext cx="5118431" cy="523220"/>
          </a:xfrm>
          <a:prstGeom prst="rect">
            <a:avLst/>
          </a:prstGeom>
          <a:noFill/>
        </p:spPr>
        <p:txBody>
          <a:bodyPr wrap="square" rtlCol="0">
            <a:spAutoFit/>
          </a:bodyPr>
          <a:lstStyle/>
          <a:p>
            <a:r>
              <a:rPr kumimoji="1" lang="ja-JP" altLang="en-US" sz="1400" b="1" dirty="0"/>
              <a:t>〒</a:t>
            </a:r>
            <a:r>
              <a:rPr kumimoji="1" lang="en-US" altLang="ja-JP" sz="1400" b="1" dirty="0"/>
              <a:t>716-1241</a:t>
            </a:r>
            <a:r>
              <a:rPr kumimoji="1" lang="ja-JP" altLang="en-US" sz="900" b="1" dirty="0"/>
              <a:t>　</a:t>
            </a:r>
            <a:r>
              <a:rPr kumimoji="1" lang="ja-JP" altLang="en-US" sz="1400" b="1" dirty="0"/>
              <a:t>岡山県加賀郡吉備中央町吉川</a:t>
            </a:r>
            <a:r>
              <a:rPr kumimoji="1" lang="en-US" altLang="ja-JP" sz="1400" b="1" dirty="0"/>
              <a:t>7520</a:t>
            </a:r>
            <a:r>
              <a:rPr kumimoji="1" lang="ja-JP" altLang="en-US" sz="1400" b="1" dirty="0"/>
              <a:t>　　</a:t>
            </a:r>
            <a:endParaRPr kumimoji="1" lang="en-US" altLang="ja-JP" sz="1400" b="1" dirty="0"/>
          </a:p>
          <a:p>
            <a:r>
              <a:rPr lang="ja-JP" altLang="en-US" sz="900" b="1" dirty="0"/>
              <a:t> </a:t>
            </a:r>
            <a:r>
              <a:rPr lang="en-US" altLang="ja-JP" sz="1400" b="1" dirty="0"/>
              <a:t>TEL</a:t>
            </a:r>
            <a:r>
              <a:rPr kumimoji="1" lang="ja-JP" altLang="en-US" sz="1400" b="1" dirty="0"/>
              <a:t>：</a:t>
            </a:r>
            <a:r>
              <a:rPr kumimoji="1" lang="en-US" altLang="ja-JP" sz="1400" b="1" dirty="0"/>
              <a:t>0866-56-9002</a:t>
            </a:r>
            <a:r>
              <a:rPr kumimoji="1" lang="ja-JP" altLang="en-US" sz="900" b="1" dirty="0"/>
              <a:t>　</a:t>
            </a:r>
            <a:r>
              <a:rPr kumimoji="1" lang="ja-JP" altLang="en-US" sz="1400" b="1" dirty="0"/>
              <a:t>　メール：</a:t>
            </a:r>
            <a:r>
              <a:rPr kumimoji="1" lang="en-US" altLang="ja-JP" sz="1400" b="1" dirty="0"/>
              <a:t>kibireha-hyoka@jeed.go.jp</a:t>
            </a:r>
            <a:r>
              <a:rPr kumimoji="1" lang="ja-JP" altLang="en-US" sz="1400" b="1" dirty="0"/>
              <a:t>　</a:t>
            </a:r>
          </a:p>
        </p:txBody>
      </p:sp>
      <p:sp>
        <p:nvSpPr>
          <p:cNvPr id="27" name="テキスト ボックス 26"/>
          <p:cNvSpPr txBox="1"/>
          <p:nvPr/>
        </p:nvSpPr>
        <p:spPr>
          <a:xfrm>
            <a:off x="391660" y="9173652"/>
            <a:ext cx="6025469" cy="276999"/>
          </a:xfrm>
          <a:prstGeom prst="rect">
            <a:avLst/>
          </a:prstGeom>
          <a:noFill/>
        </p:spPr>
        <p:txBody>
          <a:bodyPr wrap="square" rtlCol="0">
            <a:spAutoFit/>
          </a:bodyPr>
          <a:lstStyle/>
          <a:p>
            <a:r>
              <a:rPr lang="ja-JP" altLang="en-US" sz="1200" b="1" dirty="0"/>
              <a:t>             　国立吉備高原職業リハビリテーションセンター　　職業指導課　川本・前田</a:t>
            </a:r>
            <a:endParaRPr kumimoji="1" lang="ja-JP" altLang="en-US" sz="1200" b="1" dirty="0"/>
          </a:p>
        </p:txBody>
      </p:sp>
      <p:grpSp>
        <p:nvGrpSpPr>
          <p:cNvPr id="13" name="グループ化 12">
            <a:extLst>
              <a:ext uri="{FF2B5EF4-FFF2-40B4-BE49-F238E27FC236}">
                <a16:creationId xmlns:a16="http://schemas.microsoft.com/office/drawing/2014/main" id="{66CFE9BB-71AA-6A06-F184-D096767A58C2}"/>
              </a:ext>
            </a:extLst>
          </p:cNvPr>
          <p:cNvGrpSpPr/>
          <p:nvPr/>
        </p:nvGrpSpPr>
        <p:grpSpPr>
          <a:xfrm>
            <a:off x="321884" y="9253393"/>
            <a:ext cx="570892" cy="524048"/>
            <a:chOff x="262415" y="9242941"/>
            <a:chExt cx="570892" cy="524048"/>
          </a:xfrm>
        </p:grpSpPr>
        <p:sp>
          <p:nvSpPr>
            <p:cNvPr id="29" name="角丸四角形 28"/>
            <p:cNvSpPr/>
            <p:nvPr/>
          </p:nvSpPr>
          <p:spPr>
            <a:xfrm>
              <a:off x="262415" y="9242941"/>
              <a:ext cx="570891" cy="524048"/>
            </a:xfrm>
            <a:prstGeom prst="roundRect">
              <a:avLst/>
            </a:prstGeom>
            <a:solidFill>
              <a:schemeClr val="accent1">
                <a:lumMod val="20000"/>
                <a:lumOff val="80000"/>
              </a:schemeClr>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テキスト ボックス 29"/>
            <p:cNvSpPr txBox="1"/>
            <p:nvPr/>
          </p:nvSpPr>
          <p:spPr>
            <a:xfrm>
              <a:off x="294723" y="9356647"/>
              <a:ext cx="538584" cy="307777"/>
            </a:xfrm>
            <a:prstGeom prst="rect">
              <a:avLst/>
            </a:prstGeom>
            <a:noFill/>
          </p:spPr>
          <p:txBody>
            <a:bodyPr wrap="square" rtlCol="0">
              <a:spAutoFit/>
            </a:bodyPr>
            <a:lstStyle/>
            <a:p>
              <a:r>
                <a:rPr lang="ja-JP" altLang="en-US" sz="1400" b="1" dirty="0"/>
                <a:t>担当</a:t>
              </a:r>
              <a:endParaRPr lang="en-US" altLang="ja-JP" sz="1400" b="1" dirty="0"/>
            </a:p>
          </p:txBody>
        </p:sp>
      </p:grpSp>
      <p:grpSp>
        <p:nvGrpSpPr>
          <p:cNvPr id="3" name="グループ化 2">
            <a:extLst>
              <a:ext uri="{FF2B5EF4-FFF2-40B4-BE49-F238E27FC236}">
                <a16:creationId xmlns:a16="http://schemas.microsoft.com/office/drawing/2014/main" id="{425FFC82-3360-17A5-8C13-BB814277C504}"/>
              </a:ext>
            </a:extLst>
          </p:cNvPr>
          <p:cNvGrpSpPr/>
          <p:nvPr/>
        </p:nvGrpSpPr>
        <p:grpSpPr>
          <a:xfrm>
            <a:off x="137496" y="1774877"/>
            <a:ext cx="1066387" cy="399303"/>
            <a:chOff x="140105" y="2096130"/>
            <a:chExt cx="1066387" cy="399303"/>
          </a:xfrm>
        </p:grpSpPr>
        <p:sp>
          <p:nvSpPr>
            <p:cNvPr id="39" name="角丸四角形 38"/>
            <p:cNvSpPr/>
            <p:nvPr/>
          </p:nvSpPr>
          <p:spPr>
            <a:xfrm>
              <a:off x="236987" y="2236855"/>
              <a:ext cx="969505" cy="252447"/>
            </a:xfrm>
            <a:prstGeom prst="roundRect">
              <a:avLst>
                <a:gd name="adj" fmla="val 45165"/>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タイトル 1"/>
            <p:cNvSpPr txBox="1">
              <a:spLocks/>
            </p:cNvSpPr>
            <p:nvPr/>
          </p:nvSpPr>
          <p:spPr>
            <a:xfrm>
              <a:off x="140105" y="2096130"/>
              <a:ext cx="1066387" cy="39930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1400" dirty="0">
                  <a:ln w="9525">
                    <a:solidFill>
                      <a:schemeClr val="bg1"/>
                    </a:solidFill>
                  </a:ln>
                  <a:solidFill>
                    <a:schemeClr val="bg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  開 催 日</a:t>
              </a:r>
              <a:endParaRPr lang="en-US" altLang="ja-JP" sz="1400" dirty="0">
                <a:ln w="9525">
                  <a:solidFill>
                    <a:schemeClr val="bg1"/>
                  </a:solidFill>
                </a:ln>
                <a:solidFill>
                  <a:schemeClr val="bg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endParaRPr>
            </a:p>
          </p:txBody>
        </p:sp>
      </p:grpSp>
      <p:sp>
        <p:nvSpPr>
          <p:cNvPr id="41" name="正方形/長方形 40"/>
          <p:cNvSpPr/>
          <p:nvPr/>
        </p:nvSpPr>
        <p:spPr>
          <a:xfrm>
            <a:off x="236986" y="831161"/>
            <a:ext cx="6414371" cy="1046387"/>
          </a:xfrm>
          <a:prstGeom prst="rect">
            <a:avLst/>
          </a:prstGeom>
          <a:solidFill>
            <a:schemeClr val="accent1">
              <a:lumMod val="20000"/>
              <a:lumOff val="80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a:solidFill>
                  <a:schemeClr val="tx1"/>
                </a:solidFill>
                <a:latin typeface="+mj-ea"/>
                <a:ea typeface="+mj-ea"/>
                <a:cs typeface="メイリオ" panose="020B0604030504040204" pitchFamily="50" charset="-128"/>
              </a:rPr>
              <a:t>国立吉備高原職業リハビリテーションセンターでは、今年度も就労支援機関等の支援担当の方を対象とした施設見学会を開催いたします。</a:t>
            </a:r>
            <a:endParaRPr lang="en-US" altLang="ja-JP" sz="1400" dirty="0">
              <a:solidFill>
                <a:schemeClr val="tx1"/>
              </a:solidFill>
              <a:latin typeface="+mj-ea"/>
              <a:ea typeface="+mj-ea"/>
              <a:cs typeface="メイリオ" panose="020B0604030504040204" pitchFamily="50" charset="-128"/>
            </a:endParaRPr>
          </a:p>
          <a:p>
            <a:r>
              <a:rPr lang="ja-JP" altLang="en-US" sz="1400" dirty="0">
                <a:solidFill>
                  <a:schemeClr val="tx1"/>
                </a:solidFill>
                <a:latin typeface="+mj-ea"/>
                <a:ea typeface="+mj-ea"/>
                <a:cs typeface="メイリオ" panose="020B0604030504040204" pitchFamily="50" charset="-128"/>
              </a:rPr>
              <a:t>　当センターの訓練場面・環境や厚生施設・宿舎の見学等を通じ、当センターについての理解を深めていただき、貴所利用者の相談・支援にお役立てください。</a:t>
            </a:r>
            <a:endParaRPr kumimoji="1" lang="en-US" altLang="ja-JP" sz="1400" dirty="0">
              <a:solidFill>
                <a:schemeClr val="tx1"/>
              </a:solidFill>
              <a:latin typeface="+mj-ea"/>
              <a:ea typeface="+mj-ea"/>
              <a:cs typeface="メイリオ" panose="020B0604030504040204" pitchFamily="50" charset="-128"/>
            </a:endParaRPr>
          </a:p>
        </p:txBody>
      </p:sp>
      <p:grpSp>
        <p:nvGrpSpPr>
          <p:cNvPr id="4" name="グループ化 3">
            <a:extLst>
              <a:ext uri="{FF2B5EF4-FFF2-40B4-BE49-F238E27FC236}">
                <a16:creationId xmlns:a16="http://schemas.microsoft.com/office/drawing/2014/main" id="{6972FBDC-C903-D90F-7AC7-94EA17FAF1CA}"/>
              </a:ext>
            </a:extLst>
          </p:cNvPr>
          <p:cNvGrpSpPr/>
          <p:nvPr/>
        </p:nvGrpSpPr>
        <p:grpSpPr>
          <a:xfrm>
            <a:off x="137495" y="3146273"/>
            <a:ext cx="1066388" cy="330892"/>
            <a:chOff x="140105" y="3661401"/>
            <a:chExt cx="1066388" cy="330892"/>
          </a:xfrm>
        </p:grpSpPr>
        <p:sp>
          <p:nvSpPr>
            <p:cNvPr id="42" name="角丸四角形 41"/>
            <p:cNvSpPr/>
            <p:nvPr/>
          </p:nvSpPr>
          <p:spPr>
            <a:xfrm>
              <a:off x="236987" y="3705559"/>
              <a:ext cx="969506" cy="282881"/>
            </a:xfrm>
            <a:prstGeom prst="roundRect">
              <a:avLst>
                <a:gd name="adj" fmla="val 45165"/>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タイトル 1"/>
            <p:cNvSpPr txBox="1">
              <a:spLocks/>
            </p:cNvSpPr>
            <p:nvPr/>
          </p:nvSpPr>
          <p:spPr>
            <a:xfrm>
              <a:off x="140105" y="3661401"/>
              <a:ext cx="942737" cy="330892"/>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1400" dirty="0">
                  <a:ln w="9525">
                    <a:solidFill>
                      <a:schemeClr val="bg1"/>
                    </a:solidFill>
                  </a:ln>
                  <a:solidFill>
                    <a:schemeClr val="bg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　日　程</a:t>
              </a:r>
              <a:endParaRPr lang="en-US" altLang="ja-JP" sz="1400" dirty="0">
                <a:ln w="9525">
                  <a:solidFill>
                    <a:schemeClr val="bg1"/>
                  </a:solidFill>
                </a:ln>
                <a:solidFill>
                  <a:schemeClr val="bg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endParaRPr>
            </a:p>
          </p:txBody>
        </p:sp>
      </p:grpSp>
      <p:grpSp>
        <p:nvGrpSpPr>
          <p:cNvPr id="5" name="グループ化 4">
            <a:extLst>
              <a:ext uri="{FF2B5EF4-FFF2-40B4-BE49-F238E27FC236}">
                <a16:creationId xmlns:a16="http://schemas.microsoft.com/office/drawing/2014/main" id="{033285C9-A602-C16A-88D2-B4A5B9C22162}"/>
              </a:ext>
            </a:extLst>
          </p:cNvPr>
          <p:cNvGrpSpPr/>
          <p:nvPr/>
        </p:nvGrpSpPr>
        <p:grpSpPr>
          <a:xfrm>
            <a:off x="137495" y="4757372"/>
            <a:ext cx="1260430" cy="290831"/>
            <a:chOff x="161576" y="5301194"/>
            <a:chExt cx="1260430" cy="290831"/>
          </a:xfrm>
        </p:grpSpPr>
        <p:sp>
          <p:nvSpPr>
            <p:cNvPr id="44" name="角丸四角形 43"/>
            <p:cNvSpPr/>
            <p:nvPr/>
          </p:nvSpPr>
          <p:spPr>
            <a:xfrm>
              <a:off x="223739" y="5301194"/>
              <a:ext cx="1198267" cy="279741"/>
            </a:xfrm>
            <a:prstGeom prst="roundRect">
              <a:avLst>
                <a:gd name="adj" fmla="val 45165"/>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タイトル 1"/>
            <p:cNvSpPr txBox="1">
              <a:spLocks/>
            </p:cNvSpPr>
            <p:nvPr/>
          </p:nvSpPr>
          <p:spPr>
            <a:xfrm>
              <a:off x="161576" y="5409148"/>
              <a:ext cx="1245272" cy="182877"/>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1400" dirty="0">
                  <a:ln w="9525">
                    <a:solidFill>
                      <a:schemeClr val="bg1"/>
                    </a:solidFill>
                  </a:ln>
                  <a:solidFill>
                    <a:schemeClr val="bg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申込方法</a:t>
              </a:r>
              <a:endParaRPr lang="en-US" altLang="ja-JP" sz="1400" dirty="0">
                <a:ln w="9525">
                  <a:solidFill>
                    <a:schemeClr val="bg1"/>
                  </a:solidFill>
                </a:ln>
                <a:solidFill>
                  <a:schemeClr val="bg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endParaRPr>
            </a:p>
          </p:txBody>
        </p:sp>
      </p:grpSp>
      <p:sp>
        <p:nvSpPr>
          <p:cNvPr id="46" name="正方形/長方形 45"/>
          <p:cNvSpPr/>
          <p:nvPr/>
        </p:nvSpPr>
        <p:spPr>
          <a:xfrm>
            <a:off x="231956" y="2197362"/>
            <a:ext cx="6409473" cy="947767"/>
          </a:xfrm>
          <a:prstGeom prst="rect">
            <a:avLst/>
          </a:prstGeom>
          <a:solidFill>
            <a:schemeClr val="accent1">
              <a:lumMod val="20000"/>
              <a:lumOff val="80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b="1" dirty="0">
                <a:solidFill>
                  <a:schemeClr val="tx1"/>
                </a:solidFill>
                <a:latin typeface="+mj-ea"/>
                <a:ea typeface="+mj-ea"/>
                <a:cs typeface="メイリオ" panose="020B0604030504040204" pitchFamily="50" charset="-128"/>
              </a:rPr>
              <a:t>　</a:t>
            </a:r>
            <a:r>
              <a:rPr kumimoji="1" lang="ja-JP" altLang="en-US" sz="1600" dirty="0">
                <a:solidFill>
                  <a:schemeClr val="tx1"/>
                </a:solidFill>
                <a:latin typeface="+mj-ea"/>
                <a:ea typeface="+mj-ea"/>
                <a:cs typeface="メイリオ" panose="020B0604030504040204" pitchFamily="50" charset="-128"/>
              </a:rPr>
              <a:t>①　令和　８年　７月１６日（木）　１４：１５～１５：４５　（</a:t>
            </a:r>
            <a:r>
              <a:rPr kumimoji="1" lang="en-US" altLang="ja-JP" sz="1600" dirty="0">
                <a:solidFill>
                  <a:schemeClr val="tx1"/>
                </a:solidFill>
                <a:latin typeface="+mj-ea"/>
                <a:ea typeface="+mj-ea"/>
                <a:cs typeface="メイリオ" panose="020B0604030504040204" pitchFamily="50" charset="-128"/>
              </a:rPr>
              <a:t>6/</a:t>
            </a:r>
            <a:r>
              <a:rPr lang="en-US" altLang="ja-JP" sz="1600" dirty="0">
                <a:solidFill>
                  <a:schemeClr val="tx1"/>
                </a:solidFill>
                <a:latin typeface="+mj-ea"/>
                <a:ea typeface="+mj-ea"/>
                <a:cs typeface="メイリオ" panose="020B0604030504040204" pitchFamily="50" charset="-128"/>
              </a:rPr>
              <a:t>30</a:t>
            </a:r>
            <a:r>
              <a:rPr kumimoji="1" lang="ja-JP" altLang="en-US" sz="1600" dirty="0">
                <a:solidFill>
                  <a:schemeClr val="tx1"/>
                </a:solidFill>
                <a:latin typeface="+mj-ea"/>
                <a:ea typeface="+mj-ea"/>
                <a:cs typeface="メイリオ" panose="020B0604030504040204" pitchFamily="50" charset="-128"/>
              </a:rPr>
              <a:t>申込締切）　</a:t>
            </a:r>
            <a:endParaRPr kumimoji="1" lang="en-US" altLang="ja-JP" sz="1600" dirty="0">
              <a:solidFill>
                <a:schemeClr val="tx1"/>
              </a:solidFill>
              <a:latin typeface="+mj-ea"/>
              <a:ea typeface="+mj-ea"/>
              <a:cs typeface="メイリオ" panose="020B0604030504040204" pitchFamily="50" charset="-128"/>
            </a:endParaRPr>
          </a:p>
          <a:p>
            <a:r>
              <a:rPr lang="ja-JP" altLang="en-US" sz="1600" dirty="0">
                <a:solidFill>
                  <a:schemeClr val="tx1"/>
                </a:solidFill>
                <a:latin typeface="+mj-ea"/>
                <a:ea typeface="+mj-ea"/>
                <a:cs typeface="メイリオ" panose="020B0604030504040204" pitchFamily="50" charset="-128"/>
              </a:rPr>
              <a:t>　②　令和　８年　８月２０日（木）　</a:t>
            </a:r>
            <a:r>
              <a:rPr lang="ja-JP" altLang="en-US" sz="1600" dirty="0">
                <a:solidFill>
                  <a:schemeClr val="tx1"/>
                </a:solidFill>
                <a:latin typeface="+mj-ea"/>
                <a:cs typeface="メイリオ" panose="020B0604030504040204" pitchFamily="50" charset="-128"/>
              </a:rPr>
              <a:t>１４：１５～１５：４５　（</a:t>
            </a:r>
            <a:r>
              <a:rPr lang="en-US" altLang="ja-JP" sz="1600" dirty="0">
                <a:solidFill>
                  <a:schemeClr val="tx1"/>
                </a:solidFill>
                <a:latin typeface="+mj-ea"/>
                <a:cs typeface="メイリオ" panose="020B0604030504040204" pitchFamily="50" charset="-128"/>
              </a:rPr>
              <a:t>7/31</a:t>
            </a:r>
            <a:r>
              <a:rPr lang="ja-JP" altLang="en-US" sz="1600" dirty="0">
                <a:solidFill>
                  <a:schemeClr val="tx1"/>
                </a:solidFill>
                <a:latin typeface="+mj-ea"/>
                <a:cs typeface="メイリオ" panose="020B0604030504040204" pitchFamily="50" charset="-128"/>
              </a:rPr>
              <a:t>申込締切）</a:t>
            </a:r>
            <a:endParaRPr lang="en-US" altLang="ja-JP" sz="1600" dirty="0">
              <a:solidFill>
                <a:schemeClr val="tx1"/>
              </a:solidFill>
              <a:latin typeface="+mj-ea"/>
              <a:ea typeface="+mj-ea"/>
              <a:cs typeface="メイリオ" panose="020B0604030504040204" pitchFamily="50" charset="-128"/>
            </a:endParaRPr>
          </a:p>
          <a:p>
            <a:r>
              <a:rPr kumimoji="1" lang="ja-JP" altLang="en-US" sz="1600" dirty="0">
                <a:solidFill>
                  <a:schemeClr val="tx1"/>
                </a:solidFill>
                <a:latin typeface="+mj-ea"/>
                <a:ea typeface="+mj-ea"/>
                <a:cs typeface="メイリオ" panose="020B0604030504040204" pitchFamily="50" charset="-128"/>
              </a:rPr>
              <a:t>　　 </a:t>
            </a:r>
            <a:r>
              <a:rPr kumimoji="1" lang="en-US" altLang="ja-JP" sz="1400" dirty="0">
                <a:solidFill>
                  <a:schemeClr val="tx1"/>
                </a:solidFill>
                <a:latin typeface="+mj-ea"/>
                <a:ea typeface="+mj-ea"/>
                <a:cs typeface="メイリオ" panose="020B0604030504040204" pitchFamily="50" charset="-128"/>
              </a:rPr>
              <a:t>※</a:t>
            </a:r>
            <a:r>
              <a:rPr kumimoji="1" lang="ja-JP" altLang="en-US" sz="1400" dirty="0">
                <a:solidFill>
                  <a:schemeClr val="tx1"/>
                </a:solidFill>
                <a:latin typeface="+mj-ea"/>
                <a:ea typeface="+mj-ea"/>
                <a:cs typeface="メイリオ" panose="020B0604030504040204" pitchFamily="50" charset="-128"/>
              </a:rPr>
              <a:t>各回定員</a:t>
            </a:r>
            <a:r>
              <a:rPr kumimoji="1" lang="en-US" altLang="ja-JP" sz="1400" dirty="0">
                <a:solidFill>
                  <a:schemeClr val="tx1"/>
                </a:solidFill>
                <a:latin typeface="+mj-ea"/>
                <a:ea typeface="+mj-ea"/>
                <a:cs typeface="メイリオ" panose="020B0604030504040204" pitchFamily="50" charset="-128"/>
              </a:rPr>
              <a:t>20</a:t>
            </a:r>
            <a:r>
              <a:rPr kumimoji="1" lang="ja-JP" altLang="en-US" sz="1400" dirty="0">
                <a:solidFill>
                  <a:schemeClr val="tx1"/>
                </a:solidFill>
                <a:latin typeface="+mj-ea"/>
                <a:ea typeface="+mj-ea"/>
                <a:cs typeface="メイリオ" panose="020B0604030504040204" pitchFamily="50" charset="-128"/>
              </a:rPr>
              <a:t>名程度。参加者多数の場合は、先着順とさせていただきます。</a:t>
            </a:r>
            <a:r>
              <a:rPr lang="ja-JP" altLang="en-US" sz="1200" b="1" dirty="0">
                <a:solidFill>
                  <a:srgbClr val="FF0000"/>
                </a:solidFill>
                <a:latin typeface="+mj-ea"/>
                <a:ea typeface="+mj-ea"/>
                <a:cs typeface="メイリオ" panose="020B0604030504040204" pitchFamily="50" charset="-128"/>
              </a:rPr>
              <a:t>　</a:t>
            </a:r>
            <a:endParaRPr kumimoji="1" lang="en-US" altLang="ja-JP" sz="14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7" name="正方形/長方形 46"/>
          <p:cNvSpPr/>
          <p:nvPr/>
        </p:nvSpPr>
        <p:spPr>
          <a:xfrm>
            <a:off x="236987" y="3512299"/>
            <a:ext cx="6409473" cy="1205006"/>
          </a:xfrm>
          <a:prstGeom prst="rect">
            <a:avLst/>
          </a:prstGeom>
          <a:solidFill>
            <a:schemeClr val="accent1">
              <a:lumMod val="20000"/>
              <a:lumOff val="80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a:solidFill>
                  <a:schemeClr val="tx1"/>
                </a:solidFill>
                <a:latin typeface="+mj-ea"/>
                <a:ea typeface="+mj-ea"/>
                <a:cs typeface="メイリオ" panose="020B0604030504040204" pitchFamily="50" charset="-128"/>
              </a:rPr>
              <a:t>　１４：１５～１４：２５　概要説明</a:t>
            </a:r>
            <a:endParaRPr kumimoji="1" lang="en-US" altLang="ja-JP" sz="1600" dirty="0">
              <a:solidFill>
                <a:schemeClr val="tx1"/>
              </a:solidFill>
              <a:latin typeface="+mj-ea"/>
              <a:ea typeface="+mj-ea"/>
              <a:cs typeface="メイリオ" panose="020B0604030504040204" pitchFamily="50" charset="-128"/>
            </a:endParaRPr>
          </a:p>
          <a:p>
            <a:r>
              <a:rPr lang="ja-JP" altLang="en-US" sz="1600" dirty="0">
                <a:solidFill>
                  <a:schemeClr val="tx1"/>
                </a:solidFill>
                <a:latin typeface="+mj-ea"/>
                <a:ea typeface="+mj-ea"/>
                <a:cs typeface="メイリオ" panose="020B0604030504040204" pitchFamily="50" charset="-128"/>
              </a:rPr>
              <a:t>　１４：２５～１５：１５　訓練内容の説明及び見学</a:t>
            </a:r>
            <a:endParaRPr lang="en-US" altLang="ja-JP" sz="1600" dirty="0">
              <a:solidFill>
                <a:schemeClr val="tx1"/>
              </a:solidFill>
              <a:latin typeface="+mj-ea"/>
              <a:ea typeface="+mj-ea"/>
              <a:cs typeface="メイリオ" panose="020B0604030504040204" pitchFamily="50" charset="-128"/>
            </a:endParaRPr>
          </a:p>
          <a:p>
            <a:r>
              <a:rPr kumimoji="1" lang="ja-JP" altLang="en-US" sz="1600" dirty="0">
                <a:solidFill>
                  <a:schemeClr val="tx1"/>
                </a:solidFill>
                <a:latin typeface="+mj-ea"/>
                <a:ea typeface="+mj-ea"/>
                <a:cs typeface="メイリオ" panose="020B0604030504040204" pitchFamily="50" charset="-128"/>
              </a:rPr>
              <a:t>　１５：１５～１５：３５　厚生施設・宿舎の見学</a:t>
            </a:r>
            <a:endParaRPr kumimoji="1" lang="en-US" altLang="ja-JP" sz="1600" dirty="0">
              <a:solidFill>
                <a:schemeClr val="tx1"/>
              </a:solidFill>
              <a:latin typeface="+mj-ea"/>
              <a:ea typeface="+mj-ea"/>
              <a:cs typeface="メイリオ" panose="020B0604030504040204" pitchFamily="50" charset="-128"/>
            </a:endParaRPr>
          </a:p>
          <a:p>
            <a:r>
              <a:rPr lang="ja-JP" altLang="en-US" sz="1600" dirty="0">
                <a:solidFill>
                  <a:schemeClr val="tx1"/>
                </a:solidFill>
                <a:latin typeface="+mj-ea"/>
                <a:ea typeface="+mj-ea"/>
                <a:cs typeface="メイリオ" panose="020B0604030504040204" pitchFamily="50" charset="-128"/>
              </a:rPr>
              <a:t>　１５：３５～１５：４５　質疑応答</a:t>
            </a:r>
            <a:endParaRPr kumimoji="1" lang="en-US" altLang="ja-JP" sz="1400" dirty="0">
              <a:solidFill>
                <a:schemeClr val="tx1"/>
              </a:solidFill>
              <a:latin typeface="+mj-ea"/>
              <a:ea typeface="+mj-ea"/>
              <a:cs typeface="メイリオ" panose="020B0604030504040204" pitchFamily="50" charset="-128"/>
            </a:endParaRPr>
          </a:p>
        </p:txBody>
      </p:sp>
      <p:sp>
        <p:nvSpPr>
          <p:cNvPr id="48" name="正方形/長方形 47"/>
          <p:cNvSpPr/>
          <p:nvPr/>
        </p:nvSpPr>
        <p:spPr>
          <a:xfrm>
            <a:off x="239434" y="5079533"/>
            <a:ext cx="6409474" cy="1545504"/>
          </a:xfrm>
          <a:prstGeom prst="rect">
            <a:avLst/>
          </a:prstGeom>
          <a:solidFill>
            <a:schemeClr val="accent1">
              <a:lumMod val="20000"/>
              <a:lumOff val="80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b="1" dirty="0">
                <a:solidFill>
                  <a:schemeClr val="tx1"/>
                </a:solidFill>
                <a:latin typeface="+mj-ea"/>
                <a:ea typeface="+mj-ea"/>
                <a:cs typeface="メイリオ" panose="020B0604030504040204" pitchFamily="50" charset="-128"/>
              </a:rPr>
              <a:t>　</a:t>
            </a:r>
            <a:r>
              <a:rPr lang="en-US" altLang="ja-JP" sz="1400" b="1" u="sng" dirty="0">
                <a:solidFill>
                  <a:schemeClr val="tx1"/>
                </a:solidFill>
                <a:latin typeface="+mj-ea"/>
                <a:ea typeface="+mj-ea"/>
                <a:cs typeface="メイリオ" panose="020B0604030504040204" pitchFamily="50" charset="-128"/>
              </a:rPr>
              <a:t>Microsoft Forms</a:t>
            </a:r>
            <a:r>
              <a:rPr lang="ja-JP" altLang="en-US" sz="1400" b="1" u="sng" dirty="0">
                <a:solidFill>
                  <a:schemeClr val="tx1"/>
                </a:solidFill>
                <a:latin typeface="+mj-ea"/>
                <a:ea typeface="+mj-ea"/>
                <a:cs typeface="メイリオ" panose="020B0604030504040204" pitchFamily="50" charset="-128"/>
              </a:rPr>
              <a:t>（オンライン申込フォーム）または下記申込書をご記入のうえ担当宛郵送にてお申込みください。</a:t>
            </a:r>
            <a:endParaRPr lang="en-US" altLang="ja-JP" sz="1400" b="1" u="sng" dirty="0">
              <a:solidFill>
                <a:schemeClr val="tx1"/>
              </a:solidFill>
              <a:latin typeface="+mj-ea"/>
              <a:ea typeface="+mj-ea"/>
              <a:cs typeface="メイリオ" panose="020B0604030504040204" pitchFamily="50" charset="-128"/>
            </a:endParaRPr>
          </a:p>
          <a:p>
            <a:r>
              <a:rPr lang="ja-JP" altLang="en-US" sz="1400" b="1" dirty="0">
                <a:solidFill>
                  <a:schemeClr val="tx1"/>
                </a:solidFill>
                <a:latin typeface="+mj-ea"/>
                <a:ea typeface="+mj-ea"/>
                <a:cs typeface="メイリオ" panose="020B0604030504040204" pitchFamily="50" charset="-128"/>
              </a:rPr>
              <a:t>　</a:t>
            </a:r>
            <a:r>
              <a:rPr lang="ja-JP" altLang="en-US" sz="1400" dirty="0">
                <a:solidFill>
                  <a:schemeClr val="tx1"/>
                </a:solidFill>
                <a:latin typeface="+mj-ea"/>
                <a:ea typeface="+mj-ea"/>
                <a:cs typeface="メイリオ" panose="020B0604030504040204" pitchFamily="50" charset="-128"/>
              </a:rPr>
              <a:t>なお、ご提供いただいた情報は本見学会の事務処理以外には使用しません。</a:t>
            </a:r>
            <a:endParaRPr lang="en-US" altLang="ja-JP" sz="1400" dirty="0">
              <a:solidFill>
                <a:schemeClr val="tx1"/>
              </a:solidFill>
              <a:latin typeface="+mj-ea"/>
              <a:ea typeface="+mj-ea"/>
              <a:cs typeface="メイリオ" panose="020B0604030504040204" pitchFamily="50" charset="-128"/>
            </a:endParaRPr>
          </a:p>
          <a:p>
            <a:endParaRPr lang="en-US" altLang="ja-JP" sz="1400" dirty="0">
              <a:solidFill>
                <a:schemeClr val="tx1"/>
              </a:solidFill>
              <a:latin typeface="+mj-ea"/>
              <a:ea typeface="+mj-ea"/>
              <a:cs typeface="メイリオ" panose="020B0604030504040204" pitchFamily="50" charset="-128"/>
            </a:endParaRPr>
          </a:p>
          <a:p>
            <a:r>
              <a:rPr lang="ja-JP" altLang="en-US" sz="1400" dirty="0">
                <a:solidFill>
                  <a:schemeClr val="tx1"/>
                </a:solidFill>
                <a:latin typeface="+mj-ea"/>
                <a:ea typeface="+mj-ea"/>
                <a:cs typeface="メイリオ" panose="020B0604030504040204" pitchFamily="50" charset="-128"/>
              </a:rPr>
              <a:t>　</a:t>
            </a:r>
            <a:r>
              <a:rPr lang="en-US" altLang="ja-JP" sz="1400" dirty="0">
                <a:solidFill>
                  <a:schemeClr val="tx1"/>
                </a:solidFill>
                <a:latin typeface="+mj-ea"/>
                <a:ea typeface="+mj-ea"/>
                <a:cs typeface="メイリオ" panose="020B0604030504040204" pitchFamily="50" charset="-128"/>
              </a:rPr>
              <a:t>※</a:t>
            </a:r>
            <a:r>
              <a:rPr lang="ja-JP" altLang="en-US" sz="1400" dirty="0">
                <a:solidFill>
                  <a:schemeClr val="tx1"/>
                </a:solidFill>
                <a:latin typeface="+mj-ea"/>
                <a:ea typeface="+mj-ea"/>
                <a:cs typeface="メイリオ" panose="020B0604030504040204" pitchFamily="50" charset="-128"/>
              </a:rPr>
              <a:t>オンライン申込フォームは</a:t>
            </a:r>
            <a:endParaRPr lang="en-US" altLang="ja-JP" sz="1400" dirty="0">
              <a:solidFill>
                <a:schemeClr val="tx1"/>
              </a:solidFill>
              <a:latin typeface="+mj-ea"/>
              <a:ea typeface="+mj-ea"/>
              <a:cs typeface="メイリオ" panose="020B0604030504040204" pitchFamily="50" charset="-128"/>
            </a:endParaRPr>
          </a:p>
          <a:p>
            <a:r>
              <a:rPr lang="ja-JP" altLang="en-US" sz="1400" dirty="0">
                <a:solidFill>
                  <a:schemeClr val="tx1"/>
                </a:solidFill>
                <a:latin typeface="+mj-ea"/>
                <a:ea typeface="+mj-ea"/>
                <a:cs typeface="メイリオ" panose="020B0604030504040204" pitchFamily="50" charset="-128"/>
              </a:rPr>
              <a:t>　 　こちらから</a:t>
            </a:r>
            <a:endParaRPr lang="en-US" altLang="ja-JP" sz="1400" dirty="0">
              <a:solidFill>
                <a:schemeClr val="tx1"/>
              </a:solidFill>
              <a:latin typeface="+mj-ea"/>
              <a:ea typeface="+mj-ea"/>
              <a:cs typeface="メイリオ" panose="020B0604030504040204" pitchFamily="50" charset="-128"/>
            </a:endParaRPr>
          </a:p>
          <a:p>
            <a:endParaRPr kumimoji="1" lang="en-US" altLang="ja-JP" sz="1400" dirty="0">
              <a:solidFill>
                <a:schemeClr val="tx1"/>
              </a:solidFill>
              <a:latin typeface="+mj-ea"/>
              <a:ea typeface="+mj-ea"/>
              <a:cs typeface="メイリオ" panose="020B0604030504040204" pitchFamily="50" charset="-128"/>
            </a:endParaRPr>
          </a:p>
        </p:txBody>
      </p:sp>
      <p:cxnSp>
        <p:nvCxnSpPr>
          <p:cNvPr id="49" name="直線コネクタ 48">
            <a:extLst>
              <a:ext uri="{FF2B5EF4-FFF2-40B4-BE49-F238E27FC236}">
                <a16:creationId xmlns:a16="http://schemas.microsoft.com/office/drawing/2014/main" id="{29DB1F6D-127B-485A-9668-140DDCFF9527}"/>
              </a:ext>
            </a:extLst>
          </p:cNvPr>
          <p:cNvCxnSpPr/>
          <p:nvPr/>
        </p:nvCxnSpPr>
        <p:spPr>
          <a:xfrm>
            <a:off x="-100543" y="6668048"/>
            <a:ext cx="7105068" cy="13390"/>
          </a:xfrm>
          <a:prstGeom prst="line">
            <a:avLst/>
          </a:prstGeom>
          <a:ln w="12700">
            <a:prstDash val="dash"/>
          </a:ln>
        </p:spPr>
        <p:style>
          <a:lnRef idx="1">
            <a:schemeClr val="dk1"/>
          </a:lnRef>
          <a:fillRef idx="0">
            <a:schemeClr val="dk1"/>
          </a:fillRef>
          <a:effectRef idx="0">
            <a:schemeClr val="dk1"/>
          </a:effectRef>
          <a:fontRef idx="minor">
            <a:schemeClr val="tx1"/>
          </a:fontRef>
        </p:style>
      </p:cxnSp>
      <p:grpSp>
        <p:nvGrpSpPr>
          <p:cNvPr id="7" name="グループ化 6">
            <a:extLst>
              <a:ext uri="{FF2B5EF4-FFF2-40B4-BE49-F238E27FC236}">
                <a16:creationId xmlns:a16="http://schemas.microsoft.com/office/drawing/2014/main" id="{CFB866C6-23F7-ED03-DADE-2BBCF091FF5D}"/>
              </a:ext>
            </a:extLst>
          </p:cNvPr>
          <p:cNvGrpSpPr/>
          <p:nvPr/>
        </p:nvGrpSpPr>
        <p:grpSpPr>
          <a:xfrm>
            <a:off x="157325" y="6732013"/>
            <a:ext cx="2386527" cy="288957"/>
            <a:chOff x="140105" y="6484916"/>
            <a:chExt cx="2386527" cy="288957"/>
          </a:xfrm>
        </p:grpSpPr>
        <p:sp>
          <p:nvSpPr>
            <p:cNvPr id="33" name="角丸四角形 32"/>
            <p:cNvSpPr/>
            <p:nvPr/>
          </p:nvSpPr>
          <p:spPr>
            <a:xfrm>
              <a:off x="236986" y="6484916"/>
              <a:ext cx="2170983" cy="288957"/>
            </a:xfrm>
            <a:prstGeom prst="roundRect">
              <a:avLst>
                <a:gd name="adj" fmla="val 45165"/>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タイトル 1"/>
            <p:cNvSpPr txBox="1">
              <a:spLocks/>
            </p:cNvSpPr>
            <p:nvPr/>
          </p:nvSpPr>
          <p:spPr>
            <a:xfrm>
              <a:off x="140105" y="6525045"/>
              <a:ext cx="2386527" cy="245812"/>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1400" dirty="0">
                  <a:ln w="9525">
                    <a:solidFill>
                      <a:schemeClr val="bg1"/>
                    </a:solidFill>
                  </a:ln>
                  <a:solidFill>
                    <a:schemeClr val="bg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施設見学会参加申込書</a:t>
              </a:r>
              <a:endParaRPr lang="en-US" altLang="ja-JP" sz="1400" dirty="0">
                <a:ln w="9525">
                  <a:solidFill>
                    <a:schemeClr val="bg1"/>
                  </a:solidFill>
                </a:ln>
                <a:solidFill>
                  <a:schemeClr val="bg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endParaRPr>
            </a:p>
          </p:txBody>
        </p:sp>
      </p:grpSp>
      <p:graphicFrame>
        <p:nvGraphicFramePr>
          <p:cNvPr id="37" name="表 36"/>
          <p:cNvGraphicFramePr>
            <a:graphicFrameLocks noGrp="1"/>
          </p:cNvGraphicFramePr>
          <p:nvPr>
            <p:extLst>
              <p:ext uri="{D42A27DB-BD31-4B8C-83A1-F6EECF244321}">
                <p14:modId xmlns:p14="http://schemas.microsoft.com/office/powerpoint/2010/main" val="722787283"/>
              </p:ext>
            </p:extLst>
          </p:nvPr>
        </p:nvGraphicFramePr>
        <p:xfrm>
          <a:off x="239434" y="8355199"/>
          <a:ext cx="6409474" cy="822960"/>
        </p:xfrm>
        <a:graphic>
          <a:graphicData uri="http://schemas.openxmlformats.org/drawingml/2006/table">
            <a:tbl>
              <a:tblPr firstRow="1" bandRow="1">
                <a:tableStyleId>{93296810-A885-4BE3-A3E7-6D5BEEA58F35}</a:tableStyleId>
              </a:tblPr>
              <a:tblGrid>
                <a:gridCol w="3304178">
                  <a:extLst>
                    <a:ext uri="{9D8B030D-6E8A-4147-A177-3AD203B41FA5}">
                      <a16:colId xmlns:a16="http://schemas.microsoft.com/office/drawing/2014/main" val="20000"/>
                    </a:ext>
                  </a:extLst>
                </a:gridCol>
                <a:gridCol w="3105296">
                  <a:extLst>
                    <a:ext uri="{9D8B030D-6E8A-4147-A177-3AD203B41FA5}">
                      <a16:colId xmlns:a16="http://schemas.microsoft.com/office/drawing/2014/main" val="20001"/>
                    </a:ext>
                  </a:extLst>
                </a:gridCol>
              </a:tblGrid>
              <a:tr h="167958">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ja-JP" altLang="en-US" sz="1200" dirty="0">
                          <a:solidFill>
                            <a:schemeClr val="tx1"/>
                          </a:solidFill>
                        </a:rPr>
                        <a:t>氏　　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kumimoji="1" lang="ja-JP" altLang="en-US" sz="1200" b="1" dirty="0">
                          <a:solidFill>
                            <a:schemeClr val="tx1"/>
                          </a:solidFill>
                        </a:rPr>
                        <a:t>職　　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0"/>
                  </a:ext>
                </a:extLst>
              </a:tr>
              <a:tr h="216408">
                <a:tc>
                  <a:txBody>
                    <a:bodyPr/>
                    <a:lstStyle/>
                    <a:p>
                      <a:endParaRPr lang="ja-JP" alt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150876">
                <a:tc>
                  <a:txBody>
                    <a:bodyPr/>
                    <a:lstStyle/>
                    <a:p>
                      <a:endParaRPr lang="ja-JP" alt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bl>
          </a:graphicData>
        </a:graphic>
      </p:graphicFrame>
      <p:graphicFrame>
        <p:nvGraphicFramePr>
          <p:cNvPr id="31" name="表 30"/>
          <p:cNvGraphicFramePr>
            <a:graphicFrameLocks noGrp="1"/>
          </p:cNvGraphicFramePr>
          <p:nvPr>
            <p:extLst>
              <p:ext uri="{D42A27DB-BD31-4B8C-83A1-F6EECF244321}">
                <p14:modId xmlns:p14="http://schemas.microsoft.com/office/powerpoint/2010/main" val="1098150672"/>
              </p:ext>
            </p:extLst>
          </p:nvPr>
        </p:nvGraphicFramePr>
        <p:xfrm>
          <a:off x="239434" y="7048608"/>
          <a:ext cx="3470701" cy="274320"/>
        </p:xfrm>
        <a:graphic>
          <a:graphicData uri="http://schemas.openxmlformats.org/drawingml/2006/table">
            <a:tbl>
              <a:tblPr firstRow="1" bandRow="1">
                <a:tableStyleId>{93296810-A885-4BE3-A3E7-6D5BEEA58F35}</a:tableStyleId>
              </a:tblPr>
              <a:tblGrid>
                <a:gridCol w="946473">
                  <a:extLst>
                    <a:ext uri="{9D8B030D-6E8A-4147-A177-3AD203B41FA5}">
                      <a16:colId xmlns:a16="http://schemas.microsoft.com/office/drawing/2014/main" val="20000"/>
                    </a:ext>
                  </a:extLst>
                </a:gridCol>
                <a:gridCol w="1224290">
                  <a:extLst>
                    <a:ext uri="{9D8B030D-6E8A-4147-A177-3AD203B41FA5}">
                      <a16:colId xmlns:a16="http://schemas.microsoft.com/office/drawing/2014/main" val="20001"/>
                    </a:ext>
                  </a:extLst>
                </a:gridCol>
                <a:gridCol w="1299938">
                  <a:extLst>
                    <a:ext uri="{9D8B030D-6E8A-4147-A177-3AD203B41FA5}">
                      <a16:colId xmlns:a16="http://schemas.microsoft.com/office/drawing/2014/main" val="20002"/>
                    </a:ext>
                  </a:extLst>
                </a:gridCol>
              </a:tblGrid>
              <a:tr h="233376">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rPr>
                        <a:t>　希　望　日</a:t>
                      </a:r>
                      <a:endParaRPr kumimoji="1" lang="ja-JP" alt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kumimoji="1" lang="ja-JP" altLang="en-US" sz="1200" baseline="0" dirty="0">
                          <a:solidFill>
                            <a:schemeClr val="tx1"/>
                          </a:solidFill>
                        </a:rPr>
                        <a:t>①７月１６日</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200" baseline="0" dirty="0">
                          <a:solidFill>
                            <a:schemeClr val="tx1"/>
                          </a:solidFill>
                        </a:rPr>
                        <a:t>②８月２０日</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bl>
          </a:graphicData>
        </a:graphic>
      </p:graphicFrame>
      <p:sp>
        <p:nvSpPr>
          <p:cNvPr id="10" name="テキスト ボックス 9"/>
          <p:cNvSpPr txBox="1"/>
          <p:nvPr/>
        </p:nvSpPr>
        <p:spPr>
          <a:xfrm>
            <a:off x="3710135" y="7058831"/>
            <a:ext cx="3016332" cy="276999"/>
          </a:xfrm>
          <a:prstGeom prst="rect">
            <a:avLst/>
          </a:prstGeom>
          <a:noFill/>
        </p:spPr>
        <p:txBody>
          <a:bodyPr wrap="square" rtlCol="0">
            <a:spAutoFit/>
          </a:bodyPr>
          <a:lstStyle/>
          <a:p>
            <a:r>
              <a:rPr kumimoji="1" lang="en-US" altLang="ja-JP" sz="1200" b="1" dirty="0"/>
              <a:t>※</a:t>
            </a:r>
            <a:r>
              <a:rPr kumimoji="1" lang="ja-JP" altLang="en-US" sz="1200" b="1" dirty="0"/>
              <a:t>希望日に○をつけてください。</a:t>
            </a:r>
          </a:p>
        </p:txBody>
      </p:sp>
      <p:sp>
        <p:nvSpPr>
          <p:cNvPr id="26" name="テキスト ボックス 25"/>
          <p:cNvSpPr txBox="1"/>
          <p:nvPr/>
        </p:nvSpPr>
        <p:spPr>
          <a:xfrm>
            <a:off x="4460790" y="3601752"/>
            <a:ext cx="2059552" cy="646331"/>
          </a:xfrm>
          <a:prstGeom prst="rect">
            <a:avLst/>
          </a:prstGeom>
          <a:noFill/>
          <a:ln w="25400">
            <a:solidFill>
              <a:srgbClr val="FF0000"/>
            </a:solidFill>
          </a:ln>
        </p:spPr>
        <p:txBody>
          <a:bodyPr wrap="square" rtlCol="0">
            <a:spAutoFit/>
          </a:bodyPr>
          <a:lstStyle/>
          <a:p>
            <a:r>
              <a:rPr lang="en-US" altLang="ja-JP" sz="1200" b="1" dirty="0">
                <a:latin typeface="+mj-ea"/>
                <a:ea typeface="+mj-ea"/>
              </a:rPr>
              <a:t>※</a:t>
            </a:r>
            <a:r>
              <a:rPr lang="ja-JP" altLang="en-US" sz="1200" b="1" dirty="0">
                <a:latin typeface="+mj-ea"/>
                <a:ea typeface="+mj-ea"/>
              </a:rPr>
              <a:t>公共交通機関を利用して来所される場合は、別添のバス時刻表をご参照願います。</a:t>
            </a:r>
            <a:endParaRPr kumimoji="1" lang="ja-JP" altLang="en-US" sz="1200" b="1" dirty="0">
              <a:latin typeface="+mj-ea"/>
              <a:ea typeface="+mj-ea"/>
            </a:endParaRPr>
          </a:p>
        </p:txBody>
      </p:sp>
      <p:pic>
        <p:nvPicPr>
          <p:cNvPr id="9" name="図 8" descr="アイコン&#10;&#10;AI によって生成されたコンテンツは間違っている可能性があります。">
            <a:extLst>
              <a:ext uri="{FF2B5EF4-FFF2-40B4-BE49-F238E27FC236}">
                <a16:creationId xmlns:a16="http://schemas.microsoft.com/office/drawing/2014/main" id="{DFE6BDCF-E763-7277-9336-6E90593EBE3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3964" y="46051"/>
            <a:ext cx="405593" cy="289792"/>
          </a:xfrm>
          <a:prstGeom prst="rect">
            <a:avLst/>
          </a:prstGeom>
        </p:spPr>
      </p:pic>
      <p:pic>
        <p:nvPicPr>
          <p:cNvPr id="12" name="図 11">
            <a:extLst>
              <a:ext uri="{FF2B5EF4-FFF2-40B4-BE49-F238E27FC236}">
                <a16:creationId xmlns:a16="http://schemas.microsoft.com/office/drawing/2014/main" id="{463DECC3-12EA-7EF4-1C49-A1759D09417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10008" y="44440"/>
            <a:ext cx="3518294" cy="262419"/>
          </a:xfrm>
          <a:prstGeom prst="rect">
            <a:avLst/>
          </a:prstGeom>
        </p:spPr>
      </p:pic>
      <p:pic>
        <p:nvPicPr>
          <p:cNvPr id="14" name="図 13">
            <a:extLst>
              <a:ext uri="{FF2B5EF4-FFF2-40B4-BE49-F238E27FC236}">
                <a16:creationId xmlns:a16="http://schemas.microsoft.com/office/drawing/2014/main" id="{995A2D6A-4180-5ECE-9268-4A59EB616DB4}"/>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915095" y="5809868"/>
            <a:ext cx="666750" cy="667385"/>
          </a:xfrm>
          <a:prstGeom prst="rect">
            <a:avLst/>
          </a:prstGeom>
          <a:noFill/>
          <a:ln>
            <a:noFill/>
          </a:ln>
        </p:spPr>
      </p:pic>
      <p:sp>
        <p:nvSpPr>
          <p:cNvPr id="15" name="矢印: 右 14">
            <a:extLst>
              <a:ext uri="{FF2B5EF4-FFF2-40B4-BE49-F238E27FC236}">
                <a16:creationId xmlns:a16="http://schemas.microsoft.com/office/drawing/2014/main" id="{9D188566-A46A-B2D9-A481-395ED9C1E9FE}"/>
              </a:ext>
            </a:extLst>
          </p:cNvPr>
          <p:cNvSpPr/>
          <p:nvPr/>
        </p:nvSpPr>
        <p:spPr>
          <a:xfrm>
            <a:off x="2630351" y="6003980"/>
            <a:ext cx="194429" cy="263136"/>
          </a:xfrm>
          <a:prstGeom prst="rightArrow">
            <a:avLst/>
          </a:prstGeom>
          <a:ln w="31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テキスト ボックス 15">
            <a:extLst>
              <a:ext uri="{FF2B5EF4-FFF2-40B4-BE49-F238E27FC236}">
                <a16:creationId xmlns:a16="http://schemas.microsoft.com/office/drawing/2014/main" id="{DB3E3663-312A-DA5B-8697-9C15A005F696}"/>
              </a:ext>
            </a:extLst>
          </p:cNvPr>
          <p:cNvSpPr txBox="1"/>
          <p:nvPr/>
        </p:nvSpPr>
        <p:spPr>
          <a:xfrm>
            <a:off x="2425189" y="6754195"/>
            <a:ext cx="2035601" cy="276999"/>
          </a:xfrm>
          <a:prstGeom prst="rect">
            <a:avLst/>
          </a:prstGeom>
          <a:noFill/>
        </p:spPr>
        <p:txBody>
          <a:bodyPr wrap="square" rtlCol="0">
            <a:spAutoFit/>
          </a:bodyPr>
          <a:lstStyle/>
          <a:p>
            <a:r>
              <a:rPr kumimoji="1" lang="ja-JP" altLang="en-US" sz="1200" dirty="0"/>
              <a:t>（郵送の場合ご使用ください）</a:t>
            </a:r>
          </a:p>
        </p:txBody>
      </p:sp>
    </p:spTree>
    <p:extLst>
      <p:ext uri="{BB962C8B-B14F-4D97-AF65-F5344CB8AC3E}">
        <p14:creationId xmlns:p14="http://schemas.microsoft.com/office/powerpoint/2010/main" val="3421003766"/>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ln w="12700">
          <a:prstDash val="dash"/>
        </a:ln>
      </a:spPr>
      <a:bodyPr/>
      <a:lstStyle/>
      <a:style>
        <a:lnRef idx="1">
          <a:schemeClr val="dk1"/>
        </a:lnRef>
        <a:fillRef idx="0">
          <a:schemeClr val="dk1"/>
        </a:fillRef>
        <a:effectRef idx="0">
          <a:schemeClr val="dk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1877</TotalTime>
  <Words>315</Words>
  <Application>Microsoft Office PowerPoint</Application>
  <PresentationFormat>A4 210 x 297 mm</PresentationFormat>
  <Paragraphs>36</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HG丸ｺﾞｼｯｸM-PRO</vt:lpstr>
      <vt:lpstr>メイリオ</vt:lpstr>
      <vt:lpstr>Arial</vt:lpstr>
      <vt:lpstr>Calibri</vt:lpstr>
      <vt:lpstr>Calibri Light</vt:lpstr>
      <vt:lpstr>Office テーマ</vt:lpstr>
      <vt:lpstr>PowerPoint プレゼンテーション</vt:lpstr>
    </vt:vector>
  </TitlesOfParts>
  <Company>高齢・障害・求職者雇用支援機構</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小日向 毅</dc:creator>
  <cp:lastModifiedBy>前田 兼志</cp:lastModifiedBy>
  <cp:revision>191</cp:revision>
  <cp:lastPrinted>2026-05-22T07:41:09Z</cp:lastPrinted>
  <dcterms:created xsi:type="dcterms:W3CDTF">2021-07-02T05:10:38Z</dcterms:created>
  <dcterms:modified xsi:type="dcterms:W3CDTF">2026-05-22T07:43:40Z</dcterms:modified>
</cp:coreProperties>
</file>